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3D86B08-C5BA-4AAC-82DA-CA69DECE6B80}" type="datetimeFigureOut">
              <a:rPr lang="en-US" smtClean="0"/>
              <a:t>5/30/2013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6C84497-E2FC-4EF8-AE09-AD538E499F6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D86B08-C5BA-4AAC-82DA-CA69DECE6B80}"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84497-E2FC-4EF8-AE09-AD538E499F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D86B08-C5BA-4AAC-82DA-CA69DECE6B80}"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84497-E2FC-4EF8-AE09-AD538E499F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D86B08-C5BA-4AAC-82DA-CA69DECE6B80}"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84497-E2FC-4EF8-AE09-AD538E499F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D86B08-C5BA-4AAC-82DA-CA69DECE6B80}"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84497-E2FC-4EF8-AE09-AD538E499F6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D86B08-C5BA-4AAC-82DA-CA69DECE6B80}" type="datetimeFigureOut">
              <a:rPr lang="en-US" smtClean="0"/>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84497-E2FC-4EF8-AE09-AD538E499F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D86B08-C5BA-4AAC-82DA-CA69DECE6B80}" type="datetimeFigureOut">
              <a:rPr lang="en-US" smtClean="0"/>
              <a:t>5/30/2013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C84497-E2FC-4EF8-AE09-AD538E499F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D86B08-C5BA-4AAC-82DA-CA69DECE6B80}" type="datetimeFigureOut">
              <a:rPr lang="en-US" smtClean="0"/>
              <a:t>5/30/2013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84497-E2FC-4EF8-AE09-AD538E499F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86B08-C5BA-4AAC-82DA-CA69DECE6B80}" type="datetimeFigureOut">
              <a:rPr lang="en-US" smtClean="0"/>
              <a:t>5/30/2013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C84497-E2FC-4EF8-AE09-AD538E499F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D86B08-C5BA-4AAC-82DA-CA69DECE6B80}" type="datetimeFigureOut">
              <a:rPr lang="en-US" smtClean="0"/>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84497-E2FC-4EF8-AE09-AD538E499F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D86B08-C5BA-4AAC-82DA-CA69DECE6B80}" type="datetimeFigureOut">
              <a:rPr lang="en-US" smtClean="0"/>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6C84497-E2FC-4EF8-AE09-AD538E499F6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3D86B08-C5BA-4AAC-82DA-CA69DECE6B80}" type="datetimeFigureOut">
              <a:rPr lang="en-US" smtClean="0"/>
              <a:t>5/30/2013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C84497-E2FC-4EF8-AE09-AD538E499F6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3.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2362200"/>
          </a:xfrm>
        </p:spPr>
        <p:txBody>
          <a:bodyPr>
            <a:noAutofit/>
          </a:bodyPr>
          <a:lstStyle/>
          <a:p>
            <a:pPr algn="ctr"/>
            <a:r>
              <a:rPr lang="en-US" sz="7500" dirty="0" smtClean="0"/>
              <a:t/>
            </a:r>
            <a:br>
              <a:rPr lang="en-US" sz="7500" dirty="0" smtClean="0"/>
            </a:br>
            <a:r>
              <a:rPr lang="en-US" sz="7500" dirty="0" smtClean="0"/>
              <a:t/>
            </a:r>
            <a:br>
              <a:rPr lang="en-US" sz="7500" dirty="0" smtClean="0"/>
            </a:br>
            <a:r>
              <a:rPr lang="en-US" sz="7500" dirty="0" smtClean="0"/>
              <a:t/>
            </a:r>
            <a:br>
              <a:rPr lang="en-US" sz="7500" dirty="0" smtClean="0"/>
            </a:br>
            <a:r>
              <a:rPr lang="en-US" sz="7500" dirty="0" smtClean="0"/>
              <a:t>THEATRE </a:t>
            </a:r>
            <a:r>
              <a:rPr lang="en-US" sz="7500" dirty="0" smtClean="0"/>
              <a:t>AND FILM</a:t>
            </a:r>
            <a:br>
              <a:rPr lang="en-US" sz="7500" dirty="0" smtClean="0"/>
            </a:br>
            <a:endParaRPr lang="en-US" sz="7500" dirty="0"/>
          </a:p>
        </p:txBody>
      </p:sp>
      <p:sp>
        <p:nvSpPr>
          <p:cNvPr id="3" name="Subtitle 2"/>
          <p:cNvSpPr>
            <a:spLocks noGrp="1"/>
          </p:cNvSpPr>
          <p:nvPr>
            <p:ph type="subTitle" idx="1"/>
          </p:nvPr>
        </p:nvSpPr>
        <p:spPr/>
        <p:txBody>
          <a:bodyPr>
            <a:normAutofit/>
          </a:bodyPr>
          <a:lstStyle/>
          <a:p>
            <a:pPr algn="ctr"/>
            <a:r>
              <a:rPr lang="en-US" sz="6000" dirty="0" smtClean="0"/>
              <a:t>A Comparison</a:t>
            </a:r>
            <a:endParaRPr lang="en-US"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066800"/>
            <a:ext cx="7772400" cy="2667000"/>
          </a:xfrm>
        </p:spPr>
        <p:txBody>
          <a:bodyPr/>
          <a:lstStyle/>
          <a:p>
            <a:r>
              <a:rPr lang="en-US" sz="4000" dirty="0" smtClean="0"/>
              <a:t>2. </a:t>
            </a:r>
            <a:r>
              <a:rPr lang="en-US" sz="4000" dirty="0" smtClean="0"/>
              <a:t>Theatre is different from all other forms of theatrical presentation because it is </a:t>
            </a:r>
            <a:r>
              <a:rPr lang="en-US" sz="4000" u="sng" dirty="0" smtClean="0"/>
              <a:t>live.</a:t>
            </a:r>
            <a:r>
              <a:rPr lang="en-US" sz="4000" dirty="0" smtClean="0"/>
              <a:t> </a:t>
            </a:r>
            <a:r>
              <a:rPr lang="en-US" dirty="0" smtClean="0"/>
              <a:t/>
            </a:r>
            <a:br>
              <a:rPr lang="en-US" dirty="0" smtClean="0"/>
            </a:br>
            <a:endParaRPr lang="en-US" dirty="0"/>
          </a:p>
        </p:txBody>
      </p:sp>
      <p:sp>
        <p:nvSpPr>
          <p:cNvPr id="3" name="Text Placeholder 2"/>
          <p:cNvSpPr>
            <a:spLocks noGrp="1"/>
          </p:cNvSpPr>
          <p:nvPr>
            <p:ph type="body" idx="1"/>
          </p:nvPr>
        </p:nvSpPr>
        <p:spPr>
          <a:xfrm>
            <a:off x="530352" y="3048000"/>
            <a:ext cx="7772400" cy="3810000"/>
          </a:xfrm>
        </p:spPr>
        <p:txBody>
          <a:bodyPr>
            <a:normAutofit fontScale="77500" lnSpcReduction="20000"/>
          </a:bodyPr>
          <a:lstStyle/>
          <a:p>
            <a:r>
              <a:rPr lang="en-US" dirty="0" smtClean="0"/>
              <a:t>In many ways, the presentation of drama in theatre, film and television are much alike: Both offer a story told in dramatic form – an enactment of scenes by performers who speak and act as if they were actually the people they represent. </a:t>
            </a:r>
          </a:p>
          <a:p>
            <a:endParaRPr lang="en-US" dirty="0" smtClean="0"/>
          </a:p>
          <a:p>
            <a:r>
              <a:rPr lang="en-US" dirty="0" smtClean="0"/>
              <a:t>There </a:t>
            </a:r>
            <a:r>
              <a:rPr lang="en-US" dirty="0" smtClean="0"/>
              <a:t>is a fundamental difference when we contrast theatre to movies (and it has nothing to do with technical differences) –</a:t>
            </a:r>
            <a:r>
              <a:rPr lang="en-US" b="1" i="1" dirty="0" smtClean="0"/>
              <a:t> it is in the relationship of the performer to the audience.</a:t>
            </a:r>
            <a:r>
              <a:rPr lang="en-US" dirty="0" smtClean="0"/>
              <a:t> </a:t>
            </a:r>
            <a:endParaRPr lang="en-US" dirty="0" smtClean="0"/>
          </a:p>
          <a:p>
            <a:endParaRPr lang="en-US" dirty="0" smtClean="0"/>
          </a:p>
          <a:p>
            <a:r>
              <a:rPr lang="en-US" dirty="0" smtClean="0"/>
              <a:t>The experience of being in the presence of the performer is more important to theatre than anything else. </a:t>
            </a:r>
          </a:p>
          <a:p>
            <a:endParaRPr lang="en-US" b="1" i="1" dirty="0" smtClean="0"/>
          </a:p>
          <a:p>
            <a:r>
              <a:rPr lang="en-US" b="1" i="1" dirty="0" smtClean="0"/>
              <a:t>At </a:t>
            </a:r>
            <a:r>
              <a:rPr lang="en-US" b="1" i="1" dirty="0" smtClean="0"/>
              <a:t>the heart of the theatre experience is the performer – audience relationship: the immediate, personal exchange whose chemistry and magic give theatre its special quality.</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883664"/>
          </a:xfrm>
        </p:spPr>
        <p:txBody>
          <a:bodyPr/>
          <a:lstStyle/>
          <a:p>
            <a:r>
              <a:rPr lang="en-US" sz="4500" dirty="0" smtClean="0"/>
              <a:t>3.  Theatre has a twofold appeal: </a:t>
            </a:r>
            <a:r>
              <a:rPr lang="en-US" dirty="0" smtClean="0"/>
              <a:t/>
            </a:r>
            <a:br>
              <a:rPr lang="en-US" dirty="0" smtClean="0"/>
            </a:br>
            <a:endParaRPr lang="en-US" dirty="0"/>
          </a:p>
        </p:txBody>
      </p:sp>
      <p:sp>
        <p:nvSpPr>
          <p:cNvPr id="3" name="Text Placeholder 2"/>
          <p:cNvSpPr>
            <a:spLocks noGrp="1"/>
          </p:cNvSpPr>
          <p:nvPr>
            <p:ph type="body" idx="1"/>
          </p:nvPr>
        </p:nvSpPr>
        <p:spPr>
          <a:xfrm>
            <a:off x="530352" y="2704664"/>
            <a:ext cx="7772400" cy="2781736"/>
          </a:xfrm>
        </p:spPr>
        <p:txBody>
          <a:bodyPr>
            <a:normAutofit/>
          </a:bodyPr>
          <a:lstStyle/>
          <a:p>
            <a:r>
              <a:rPr lang="en-US" dirty="0" smtClean="0"/>
              <a:t>Sheer excitement or amusement of a theatrical event</a:t>
            </a:r>
            <a:r>
              <a:rPr lang="en-US" dirty="0" smtClean="0"/>
              <a:t>.</a:t>
            </a:r>
          </a:p>
          <a:p>
            <a:r>
              <a:rPr lang="en-US" dirty="0" smtClean="0"/>
              <a:t> </a:t>
            </a:r>
            <a:endParaRPr lang="en-US" dirty="0" smtClean="0"/>
          </a:p>
          <a:p>
            <a:r>
              <a:rPr lang="en-US" dirty="0" smtClean="0"/>
              <a:t>Theatre’s unique ability to incorporate into dramatic material profound, provocative, timeless observations about the human condition. </a:t>
            </a:r>
          </a:p>
          <a:p>
            <a:endParaRPr lang="en-US" dirty="0"/>
          </a:p>
        </p:txBody>
      </p:sp>
      <p:pic>
        <p:nvPicPr>
          <p:cNvPr id="4" name="Picture 3" descr="untitled.bmp"/>
          <p:cNvPicPr>
            <a:picLocks noChangeAspect="1"/>
          </p:cNvPicPr>
          <p:nvPr/>
        </p:nvPicPr>
        <p:blipFill>
          <a:blip r:embed="rId2" cstate="print"/>
          <a:stretch>
            <a:fillRect/>
          </a:stretch>
        </p:blipFill>
        <p:spPr>
          <a:xfrm>
            <a:off x="609600" y="4876800"/>
            <a:ext cx="2286000" cy="1295400"/>
          </a:xfrm>
          <a:prstGeom prst="rect">
            <a:avLst/>
          </a:prstGeom>
        </p:spPr>
      </p:pic>
      <p:pic>
        <p:nvPicPr>
          <p:cNvPr id="5" name="Picture 4" descr="untitled.bmp"/>
          <p:cNvPicPr>
            <a:picLocks noChangeAspect="1"/>
          </p:cNvPicPr>
          <p:nvPr/>
        </p:nvPicPr>
        <p:blipFill>
          <a:blip r:embed="rId3" cstate="print"/>
          <a:stretch>
            <a:fillRect/>
          </a:stretch>
        </p:blipFill>
        <p:spPr>
          <a:xfrm>
            <a:off x="4572000" y="4648200"/>
            <a:ext cx="2619048" cy="174285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Theatre</a:t>
            </a:r>
            <a:endParaRPr lang="en-US" dirty="0"/>
          </a:p>
        </p:txBody>
      </p:sp>
      <p:sp>
        <p:nvSpPr>
          <p:cNvPr id="3" name="Text Placeholder 2"/>
          <p:cNvSpPr>
            <a:spLocks noGrp="1"/>
          </p:cNvSpPr>
          <p:nvPr>
            <p:ph type="body" idx="1"/>
          </p:nvPr>
        </p:nvSpPr>
        <p:spPr>
          <a:xfrm>
            <a:off x="530352" y="2704664"/>
            <a:ext cx="7772400" cy="4000936"/>
          </a:xfrm>
        </p:spPr>
        <p:txBody>
          <a:bodyPr>
            <a:normAutofit/>
          </a:bodyPr>
          <a:lstStyle/>
          <a:p>
            <a:r>
              <a:rPr lang="en-US" sz="3000" b="1" dirty="0" smtClean="0"/>
              <a:t>Performers</a:t>
            </a:r>
            <a:r>
              <a:rPr lang="en-US" sz="3000" dirty="0" smtClean="0"/>
              <a:t> </a:t>
            </a:r>
          </a:p>
          <a:p>
            <a:r>
              <a:rPr lang="en-US" sz="3000" b="1" dirty="0" smtClean="0"/>
              <a:t>Audience</a:t>
            </a:r>
            <a:r>
              <a:rPr lang="en-US" sz="3000" dirty="0" smtClean="0"/>
              <a:t> </a:t>
            </a:r>
          </a:p>
          <a:p>
            <a:r>
              <a:rPr lang="en-US" sz="3000" b="1" dirty="0" smtClean="0"/>
              <a:t>Director</a:t>
            </a:r>
            <a:r>
              <a:rPr lang="en-US" sz="3000" dirty="0" smtClean="0"/>
              <a:t> </a:t>
            </a:r>
          </a:p>
          <a:p>
            <a:r>
              <a:rPr lang="en-US" sz="3000" b="1" dirty="0" smtClean="0"/>
              <a:t>Theatre Space</a:t>
            </a:r>
            <a:r>
              <a:rPr lang="en-US" sz="3000" dirty="0" smtClean="0"/>
              <a:t> </a:t>
            </a:r>
          </a:p>
          <a:p>
            <a:r>
              <a:rPr lang="en-US" sz="3000" b="1" dirty="0" smtClean="0"/>
              <a:t>Design Elements</a:t>
            </a:r>
            <a:r>
              <a:rPr lang="en-US" sz="3000" dirty="0" smtClean="0"/>
              <a:t> </a:t>
            </a:r>
          </a:p>
          <a:p>
            <a:r>
              <a:rPr lang="en-US" sz="3000" b="1" dirty="0" smtClean="0"/>
              <a:t>Dramatic Action embodied in a Text</a:t>
            </a:r>
            <a:r>
              <a:rPr lang="en-US" sz="3000" dirty="0" smtClean="0"/>
              <a:t> </a:t>
            </a:r>
          </a:p>
          <a:p>
            <a:endParaRPr lang="en-US"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731264"/>
          </a:xfrm>
        </p:spPr>
        <p:txBody>
          <a:bodyPr/>
          <a:lstStyle/>
          <a:p>
            <a:r>
              <a:rPr lang="en-US" sz="4500" dirty="0" smtClean="0"/>
              <a:t>Structure in Drama – Essentials of Dramatic Structure - </a:t>
            </a:r>
            <a:br>
              <a:rPr lang="en-US" sz="4500" dirty="0" smtClean="0"/>
            </a:br>
            <a:endParaRPr lang="en-US" sz="4500" dirty="0"/>
          </a:p>
        </p:txBody>
      </p:sp>
      <p:sp>
        <p:nvSpPr>
          <p:cNvPr id="1025" name="Rectangle 1"/>
          <p:cNvSpPr>
            <a:spLocks noGrp="1" noChangeArrowheads="1"/>
          </p:cNvSpPr>
          <p:nvPr>
            <p:ph type="body" idx="1"/>
          </p:nvPr>
        </p:nvSpPr>
        <p:spPr bwMode="auto">
          <a:xfrm>
            <a:off x="530225" y="2327129"/>
            <a:ext cx="8613775" cy="4201150"/>
          </a:xfrm>
          <a:prstGeom prst="rect">
            <a:avLst/>
          </a:prstGeom>
          <a:noFill/>
          <a:ln w="9525">
            <a:noFill/>
            <a:miter lim="800000"/>
            <a:headEnd/>
            <a:tailEnd/>
          </a:ln>
          <a:effectLst/>
        </p:spPr>
        <p:txBody>
          <a:bodyPr vert="horz" wrap="square" lIns="91440" tIns="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Book Antiqua" pitchFamily="18" charset="0"/>
                <a:ea typeface="Times New Roman" pitchFamily="18" charset="0"/>
                <a:cs typeface="Times New Roman" pitchFamily="18" charset="0"/>
              </a:rPr>
              <a:t>The structure of a play is analogous to that of a building.</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000" b="1" i="0" u="none" strike="noStrike" cap="none" normalizeH="0" baseline="0" dirty="0" smtClean="0">
                <a:ln>
                  <a:noFill/>
                </a:ln>
                <a:solidFill>
                  <a:schemeClr val="tx1"/>
                </a:solidFill>
                <a:effectLst/>
                <a:latin typeface="Arial" pitchFamily="34" charset="0"/>
                <a:cs typeface="Arial" pitchFamily="34" charset="0"/>
              </a:rPr>
              <a:t>Plot </a:t>
            </a: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000" b="1" i="0" u="none" strike="noStrike" cap="none" normalizeH="0" baseline="0" dirty="0" smtClean="0">
                <a:ln>
                  <a:noFill/>
                </a:ln>
                <a:solidFill>
                  <a:schemeClr val="tx1"/>
                </a:solidFill>
                <a:effectLst/>
                <a:latin typeface="Arial" pitchFamily="34" charset="0"/>
                <a:cs typeface="Arial" pitchFamily="34" charset="0"/>
              </a:rPr>
              <a:t>Action </a:t>
            </a: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000" b="1" i="0" u="none" strike="noStrike" cap="none" normalizeH="0" baseline="0" dirty="0" smtClean="0">
                <a:ln>
                  <a:noFill/>
                </a:ln>
                <a:solidFill>
                  <a:schemeClr val="tx1"/>
                </a:solidFill>
                <a:effectLst/>
                <a:latin typeface="Arial" pitchFamily="34" charset="0"/>
                <a:cs typeface="Arial" pitchFamily="34" charset="0"/>
              </a:rPr>
              <a:t>Conflict </a:t>
            </a: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000" b="1" i="0" u="none" strike="noStrike" cap="none" normalizeH="0" baseline="0" dirty="0" smtClean="0">
                <a:ln>
                  <a:noFill/>
                </a:ln>
                <a:solidFill>
                  <a:schemeClr val="tx1"/>
                </a:solidFill>
                <a:effectLst/>
                <a:latin typeface="Arial" pitchFamily="34" charset="0"/>
                <a:cs typeface="Arial" pitchFamily="34" charset="0"/>
              </a:rPr>
              <a:t>Opposing Forces</a:t>
            </a:r>
            <a:r>
              <a:rPr kumimoji="0" lang="en-US" sz="3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Balance of Forces</a:t>
            </a:r>
            <a:r>
              <a:rPr kumimoji="0" lang="en-US" sz="3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Unities</a:t>
            </a:r>
            <a:r>
              <a:rPr kumimoji="0" lang="en-US" sz="3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7772400" cy="1362456"/>
          </a:xfrm>
        </p:spPr>
        <p:txBody>
          <a:bodyPr/>
          <a:lstStyle/>
          <a:p>
            <a:r>
              <a:rPr lang="en-US" dirty="0" smtClean="0"/>
              <a:t>Theatre vs. </a:t>
            </a:r>
            <a:r>
              <a:rPr lang="en-US" dirty="0" smtClean="0"/>
              <a:t>Film - </a:t>
            </a:r>
            <a:br>
              <a:rPr lang="en-US" dirty="0" smtClean="0"/>
            </a:br>
            <a:endParaRPr lang="en-US" dirty="0"/>
          </a:p>
        </p:txBody>
      </p:sp>
      <p:pic>
        <p:nvPicPr>
          <p:cNvPr id="4" name="Picture 3" descr="untitled.bmp"/>
          <p:cNvPicPr>
            <a:picLocks noChangeAspect="1"/>
          </p:cNvPicPr>
          <p:nvPr/>
        </p:nvPicPr>
        <p:blipFill>
          <a:blip r:embed="rId2" cstate="print"/>
          <a:stretch>
            <a:fillRect/>
          </a:stretch>
        </p:blipFill>
        <p:spPr>
          <a:xfrm>
            <a:off x="914400" y="2362200"/>
            <a:ext cx="3673929" cy="2057400"/>
          </a:xfrm>
          <a:prstGeom prst="rect">
            <a:avLst/>
          </a:prstGeom>
        </p:spPr>
      </p:pic>
      <p:pic>
        <p:nvPicPr>
          <p:cNvPr id="5" name="Picture 4" descr="imagesCA3EUUL0.jpg"/>
          <p:cNvPicPr>
            <a:picLocks noChangeAspect="1"/>
          </p:cNvPicPr>
          <p:nvPr/>
        </p:nvPicPr>
        <p:blipFill>
          <a:blip r:embed="rId3" cstate="print"/>
          <a:stretch>
            <a:fillRect/>
          </a:stretch>
        </p:blipFill>
        <p:spPr>
          <a:xfrm>
            <a:off x="4876800" y="4038600"/>
            <a:ext cx="3923681" cy="184785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969264"/>
          </a:xfrm>
        </p:spPr>
        <p:txBody>
          <a:bodyPr/>
          <a:lstStyle/>
          <a:p>
            <a:r>
              <a:rPr lang="en-US" dirty="0" smtClean="0"/>
              <a:t>Theatre:</a:t>
            </a:r>
            <a:endParaRPr lang="en-US" dirty="0"/>
          </a:p>
        </p:txBody>
      </p:sp>
      <p:sp>
        <p:nvSpPr>
          <p:cNvPr id="3" name="Text Placeholder 2"/>
          <p:cNvSpPr>
            <a:spLocks noGrp="1"/>
          </p:cNvSpPr>
          <p:nvPr>
            <p:ph type="body" idx="1"/>
          </p:nvPr>
        </p:nvSpPr>
        <p:spPr>
          <a:xfrm>
            <a:off x="530352" y="2286000"/>
            <a:ext cx="7772400" cy="4114800"/>
          </a:xfrm>
        </p:spPr>
        <p:txBody>
          <a:bodyPr>
            <a:normAutofit lnSpcReduction="10000"/>
          </a:bodyPr>
          <a:lstStyle/>
          <a:p>
            <a:r>
              <a:rPr lang="en-US" dirty="0" smtClean="0"/>
              <a:t>· Origins in ancient religious ceremonies. </a:t>
            </a:r>
            <a:endParaRPr lang="en-US" dirty="0" smtClean="0"/>
          </a:p>
          <a:p>
            <a:r>
              <a:rPr lang="en-US" dirty="0" smtClean="0"/>
              <a:t>· </a:t>
            </a:r>
            <a:r>
              <a:rPr lang="en-US" dirty="0" smtClean="0"/>
              <a:t>Western Theatre as we know it today directly descended from the Greek festival of Dionysus. </a:t>
            </a:r>
            <a:endParaRPr lang="en-US" dirty="0" smtClean="0"/>
          </a:p>
          <a:p>
            <a:r>
              <a:rPr lang="en-US" dirty="0" smtClean="0"/>
              <a:t>· </a:t>
            </a:r>
            <a:r>
              <a:rPr lang="en-US" dirty="0" smtClean="0"/>
              <a:t>Performance is live. </a:t>
            </a:r>
            <a:endParaRPr lang="en-US" dirty="0" smtClean="0"/>
          </a:p>
          <a:p>
            <a:r>
              <a:rPr lang="en-US" dirty="0" smtClean="0"/>
              <a:t>· </a:t>
            </a:r>
            <a:r>
              <a:rPr lang="en-US" dirty="0" smtClean="0"/>
              <a:t>Intimacy </a:t>
            </a:r>
            <a:endParaRPr lang="en-US" dirty="0" smtClean="0"/>
          </a:p>
          <a:p>
            <a:r>
              <a:rPr lang="en-US" dirty="0" smtClean="0"/>
              <a:t>· </a:t>
            </a:r>
            <a:r>
              <a:rPr lang="en-US" dirty="0" smtClean="0"/>
              <a:t>Connection with the audience. </a:t>
            </a:r>
            <a:endParaRPr lang="en-US" dirty="0" smtClean="0"/>
          </a:p>
          <a:p>
            <a:r>
              <a:rPr lang="en-US" dirty="0" smtClean="0"/>
              <a:t>· </a:t>
            </a:r>
            <a:r>
              <a:rPr lang="en-US" dirty="0" smtClean="0"/>
              <a:t>Spectacle may be present. · Each performance is unique and different. </a:t>
            </a:r>
            <a:endParaRPr lang="en-US" dirty="0" smtClean="0"/>
          </a:p>
          <a:p>
            <a:r>
              <a:rPr lang="en-US" dirty="0" smtClean="0"/>
              <a:t>· </a:t>
            </a:r>
            <a:r>
              <a:rPr lang="en-US" dirty="0" smtClean="0"/>
              <a:t>The playwright is sacrosanct. There is respect for the author’s work. </a:t>
            </a:r>
            <a:endParaRPr lang="en-US" dirty="0" smtClean="0"/>
          </a:p>
          <a:p>
            <a:r>
              <a:rPr lang="en-US" dirty="0" smtClean="0"/>
              <a:t>· </a:t>
            </a:r>
            <a:r>
              <a:rPr lang="en-US" dirty="0" smtClean="0"/>
              <a:t>A highly specialized cadre of creative and technical positions.</a:t>
            </a:r>
            <a:endParaRPr lang="en-US" dirty="0"/>
          </a:p>
        </p:txBody>
      </p:sp>
      <p:pic>
        <p:nvPicPr>
          <p:cNvPr id="26626" name="Picture 2" descr="C:\Documents and Settings\bakercx\Local Settings\Temporary Internet Files\Content.IE5\LM29X65N\MC900339448[1].wmf"/>
          <p:cNvPicPr>
            <a:picLocks noChangeAspect="1" noChangeArrowheads="1"/>
          </p:cNvPicPr>
          <p:nvPr/>
        </p:nvPicPr>
        <p:blipFill>
          <a:blip r:embed="rId2" cstate="print"/>
          <a:srcRect/>
          <a:stretch>
            <a:fillRect/>
          </a:stretch>
        </p:blipFill>
        <p:spPr bwMode="auto">
          <a:xfrm>
            <a:off x="6705600" y="762000"/>
            <a:ext cx="1894942" cy="1896857"/>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121664"/>
          </a:xfrm>
        </p:spPr>
        <p:txBody>
          <a:bodyPr/>
          <a:lstStyle/>
          <a:p>
            <a:r>
              <a:rPr lang="en-US" dirty="0" smtClean="0"/>
              <a:t/>
            </a:r>
            <a:br>
              <a:rPr lang="en-US" dirty="0" smtClean="0"/>
            </a:br>
            <a:r>
              <a:rPr lang="en-US" dirty="0" smtClean="0"/>
              <a:t>Film:</a:t>
            </a:r>
            <a:endParaRPr lang="en-US" dirty="0"/>
          </a:p>
        </p:txBody>
      </p:sp>
      <p:sp>
        <p:nvSpPr>
          <p:cNvPr id="3" name="Text Placeholder 2"/>
          <p:cNvSpPr>
            <a:spLocks noGrp="1"/>
          </p:cNvSpPr>
          <p:nvPr>
            <p:ph type="body" idx="1"/>
          </p:nvPr>
        </p:nvSpPr>
        <p:spPr>
          <a:xfrm>
            <a:off x="530352" y="2362200"/>
            <a:ext cx="7772400" cy="4267200"/>
          </a:xfrm>
        </p:spPr>
        <p:txBody>
          <a:bodyPr>
            <a:normAutofit lnSpcReduction="10000"/>
          </a:bodyPr>
          <a:lstStyle/>
          <a:p>
            <a:r>
              <a:rPr lang="en-US" dirty="0" smtClean="0"/>
              <a:t>Originates in the early 20</a:t>
            </a:r>
            <a:r>
              <a:rPr lang="en-US" baseline="30000" dirty="0" smtClean="0"/>
              <a:t>th</a:t>
            </a:r>
            <a:r>
              <a:rPr lang="en-US" dirty="0" smtClean="0"/>
              <a:t> century. </a:t>
            </a:r>
            <a:endParaRPr lang="en-US" dirty="0" smtClean="0"/>
          </a:p>
          <a:p>
            <a:r>
              <a:rPr lang="en-US" dirty="0" smtClean="0"/>
              <a:t>· </a:t>
            </a:r>
            <a:r>
              <a:rPr lang="en-US" dirty="0" smtClean="0"/>
              <a:t>Performance is recorded. </a:t>
            </a:r>
            <a:endParaRPr lang="en-US" dirty="0" smtClean="0"/>
          </a:p>
          <a:p>
            <a:r>
              <a:rPr lang="en-US" dirty="0" smtClean="0"/>
              <a:t>· </a:t>
            </a:r>
            <a:r>
              <a:rPr lang="en-US" dirty="0" smtClean="0"/>
              <a:t>Intimacy is gained through camera angles and close ups. </a:t>
            </a:r>
            <a:endParaRPr lang="en-US" dirty="0" smtClean="0"/>
          </a:p>
          <a:p>
            <a:r>
              <a:rPr lang="en-US" dirty="0" smtClean="0"/>
              <a:t>· </a:t>
            </a:r>
            <a:r>
              <a:rPr lang="en-US" dirty="0" smtClean="0"/>
              <a:t>No direct connection with the audience. </a:t>
            </a:r>
            <a:endParaRPr lang="en-US" dirty="0" smtClean="0"/>
          </a:p>
          <a:p>
            <a:r>
              <a:rPr lang="en-US" dirty="0" smtClean="0"/>
              <a:t>· </a:t>
            </a:r>
            <a:r>
              <a:rPr lang="en-US" dirty="0" smtClean="0"/>
              <a:t>Each performance is identical. </a:t>
            </a:r>
            <a:endParaRPr lang="en-US" dirty="0" smtClean="0"/>
          </a:p>
          <a:p>
            <a:r>
              <a:rPr lang="en-US" dirty="0" smtClean="0"/>
              <a:t>· </a:t>
            </a:r>
            <a:r>
              <a:rPr lang="en-US" dirty="0" smtClean="0"/>
              <a:t>Spectacle is often present. </a:t>
            </a:r>
            <a:endParaRPr lang="en-US" dirty="0" smtClean="0"/>
          </a:p>
          <a:p>
            <a:r>
              <a:rPr lang="en-US" dirty="0" smtClean="0"/>
              <a:t>· </a:t>
            </a:r>
            <a:r>
              <a:rPr lang="en-US" dirty="0" smtClean="0"/>
              <a:t>Technical effects are often cutting edge. </a:t>
            </a:r>
            <a:endParaRPr lang="en-US" dirty="0" smtClean="0"/>
          </a:p>
          <a:p>
            <a:r>
              <a:rPr lang="en-US" dirty="0" smtClean="0"/>
              <a:t>· </a:t>
            </a:r>
            <a:r>
              <a:rPr lang="en-US" dirty="0" smtClean="0"/>
              <a:t>The screenwriter’s work may be continually reworked throughout the filming process. </a:t>
            </a:r>
            <a:endParaRPr lang="en-US" dirty="0" smtClean="0"/>
          </a:p>
          <a:p>
            <a:r>
              <a:rPr lang="en-US" smtClean="0"/>
              <a:t>· </a:t>
            </a:r>
            <a:r>
              <a:rPr lang="en-US" dirty="0" smtClean="0"/>
              <a:t>A highly specialized cadre of creative and technical positions that may number in the hundreds.</a:t>
            </a:r>
            <a:endParaRPr lang="en-US" dirty="0"/>
          </a:p>
        </p:txBody>
      </p:sp>
      <p:pic>
        <p:nvPicPr>
          <p:cNvPr id="27650" name="Picture 2" descr="C:\Documents and Settings\bakercx\Local Settings\Temporary Internet Files\Content.IE5\LM29X65N\MP900407226[1].jpg"/>
          <p:cNvPicPr>
            <a:picLocks noChangeAspect="1" noChangeArrowheads="1"/>
          </p:cNvPicPr>
          <p:nvPr/>
        </p:nvPicPr>
        <p:blipFill>
          <a:blip r:embed="rId2" cstate="print"/>
          <a:srcRect/>
          <a:stretch>
            <a:fillRect/>
          </a:stretch>
        </p:blipFill>
        <p:spPr bwMode="auto">
          <a:xfrm>
            <a:off x="6553200" y="914400"/>
            <a:ext cx="1828800" cy="14630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t>
            </a:r>
            <a:r>
              <a:rPr lang="en-US" sz="4000" dirty="0" smtClean="0"/>
              <a:t>Two related entertainment genres sharing common themes</a:t>
            </a:r>
            <a:r>
              <a:rPr lang="en-US" dirty="0" smtClean="0"/>
              <a:t>:</a:t>
            </a:r>
            <a:endParaRPr lang="en-US" dirty="0"/>
          </a:p>
        </p:txBody>
      </p:sp>
      <p:sp>
        <p:nvSpPr>
          <p:cNvPr id="3" name="Text Placeholder 2"/>
          <p:cNvSpPr>
            <a:spLocks noGrp="1"/>
          </p:cNvSpPr>
          <p:nvPr>
            <p:ph type="body" idx="1"/>
          </p:nvPr>
        </p:nvSpPr>
        <p:spPr/>
        <p:txBody>
          <a:bodyPr/>
          <a:lstStyle/>
          <a:p>
            <a:r>
              <a:rPr lang="en-US" dirty="0" smtClean="0"/>
              <a:t>1</a:t>
            </a:r>
            <a:r>
              <a:rPr lang="en-US" sz="3000" dirty="0" smtClean="0"/>
              <a:t>. The telling of a story</a:t>
            </a:r>
          </a:p>
          <a:p>
            <a:r>
              <a:rPr lang="en-US" sz="3000" dirty="0" smtClean="0"/>
              <a:t>2. The revelation of character</a:t>
            </a:r>
          </a:p>
          <a:p>
            <a:endParaRPr lang="en-US" sz="3000" dirty="0"/>
          </a:p>
        </p:txBody>
      </p:sp>
      <p:pic>
        <p:nvPicPr>
          <p:cNvPr id="4" name="Picture 3" descr="imagesCA9CGP54.jpg"/>
          <p:cNvPicPr>
            <a:picLocks noChangeAspect="1"/>
          </p:cNvPicPr>
          <p:nvPr/>
        </p:nvPicPr>
        <p:blipFill>
          <a:blip r:embed="rId2" cstate="print"/>
          <a:stretch>
            <a:fillRect/>
          </a:stretch>
        </p:blipFill>
        <p:spPr>
          <a:xfrm>
            <a:off x="914400" y="4343400"/>
            <a:ext cx="2705100" cy="1685925"/>
          </a:xfrm>
          <a:prstGeom prst="rect">
            <a:avLst/>
          </a:prstGeom>
        </p:spPr>
      </p:pic>
      <p:pic>
        <p:nvPicPr>
          <p:cNvPr id="5" name="Picture 4" descr="untitled.bmp"/>
          <p:cNvPicPr>
            <a:picLocks noChangeAspect="1"/>
          </p:cNvPicPr>
          <p:nvPr/>
        </p:nvPicPr>
        <p:blipFill>
          <a:blip r:embed="rId3" cstate="print"/>
          <a:stretch>
            <a:fillRect/>
          </a:stretch>
        </p:blipFill>
        <p:spPr>
          <a:xfrm>
            <a:off x="5943600" y="3276600"/>
            <a:ext cx="1838191" cy="281422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r>
              <a:rPr lang="en-US" dirty="0" smtClean="0"/>
              <a:t>Experiences Theatre – the influences of theatre</a:t>
            </a:r>
            <a:endParaRPr lang="en-US" dirty="0"/>
          </a:p>
        </p:txBody>
      </p:sp>
      <p:sp>
        <p:nvSpPr>
          <p:cNvPr id="3" name="Text Placeholder 2"/>
          <p:cNvSpPr>
            <a:spLocks noGrp="1"/>
          </p:cNvSpPr>
          <p:nvPr>
            <p:ph type="body" idx="1"/>
          </p:nvPr>
        </p:nvSpPr>
        <p:spPr/>
        <p:txBody>
          <a:bodyPr/>
          <a:lstStyle/>
          <a:p>
            <a:r>
              <a:rPr lang="en-US" sz="3600" dirty="0" smtClean="0"/>
              <a:t>Theatre, like all performing arts, takes place in time as well as space. </a:t>
            </a:r>
          </a:p>
          <a:p>
            <a:endParaRPr lang="en-US" dirty="0"/>
          </a:p>
        </p:txBody>
      </p:sp>
      <p:pic>
        <p:nvPicPr>
          <p:cNvPr id="4" name="Picture 3" descr="imagesCAKAMQD0.jpg"/>
          <p:cNvPicPr>
            <a:picLocks noChangeAspect="1"/>
          </p:cNvPicPr>
          <p:nvPr/>
        </p:nvPicPr>
        <p:blipFill>
          <a:blip r:embed="rId2" cstate="print"/>
          <a:stretch>
            <a:fillRect/>
          </a:stretch>
        </p:blipFill>
        <p:spPr>
          <a:xfrm>
            <a:off x="914400" y="4191000"/>
            <a:ext cx="2466975" cy="1847850"/>
          </a:xfrm>
          <a:prstGeom prst="rect">
            <a:avLst/>
          </a:prstGeom>
        </p:spPr>
      </p:pic>
      <p:pic>
        <p:nvPicPr>
          <p:cNvPr id="5" name="Picture 4" descr="untitled.bmp"/>
          <p:cNvPicPr>
            <a:picLocks noChangeAspect="1"/>
          </p:cNvPicPr>
          <p:nvPr/>
        </p:nvPicPr>
        <p:blipFill>
          <a:blip r:embed="rId3" cstate="print"/>
          <a:stretch>
            <a:fillRect/>
          </a:stretch>
        </p:blipFill>
        <p:spPr>
          <a:xfrm>
            <a:off x="4800600" y="4191000"/>
            <a:ext cx="2704762" cy="168571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848600" cy="2743200"/>
          </a:xfrm>
        </p:spPr>
        <p:txBody>
          <a:bodyPr/>
          <a:lstStyle/>
          <a:p>
            <a:pPr lvl="0"/>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5000" dirty="0" smtClean="0"/>
              <a:t>We use the word theatre to describe activity in daily life.</a:t>
            </a:r>
            <a:br>
              <a:rPr lang="en-US" sz="5000" dirty="0" smtClean="0"/>
            </a:br>
            <a:r>
              <a:rPr lang="en-US" sz="5000" dirty="0" smtClean="0"/>
              <a:t>Theatre        vs.      Theater</a:t>
            </a:r>
            <a:endParaRPr lang="en-US" sz="5000" dirty="0"/>
          </a:p>
        </p:txBody>
      </p:sp>
      <p:pic>
        <p:nvPicPr>
          <p:cNvPr id="4" name="Picture 3" descr="imagesCAKZA4BN.jpg"/>
          <p:cNvPicPr>
            <a:picLocks noChangeAspect="1"/>
          </p:cNvPicPr>
          <p:nvPr/>
        </p:nvPicPr>
        <p:blipFill>
          <a:blip r:embed="rId2" cstate="print"/>
          <a:stretch>
            <a:fillRect/>
          </a:stretch>
        </p:blipFill>
        <p:spPr>
          <a:xfrm>
            <a:off x="685800" y="3733800"/>
            <a:ext cx="2619375" cy="1743075"/>
          </a:xfrm>
          <a:prstGeom prst="rect">
            <a:avLst/>
          </a:prstGeom>
        </p:spPr>
      </p:pic>
      <p:pic>
        <p:nvPicPr>
          <p:cNvPr id="5" name="Picture 4" descr="untitled.bmp"/>
          <p:cNvPicPr>
            <a:picLocks noChangeAspect="1"/>
          </p:cNvPicPr>
          <p:nvPr/>
        </p:nvPicPr>
        <p:blipFill>
          <a:blip r:embed="rId3" cstate="print"/>
          <a:stretch>
            <a:fillRect/>
          </a:stretch>
        </p:blipFill>
        <p:spPr>
          <a:xfrm>
            <a:off x="5562600" y="3886200"/>
            <a:ext cx="3000000" cy="152381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959864"/>
          </a:xfrm>
        </p:spPr>
        <p:txBody>
          <a:bodyPr/>
          <a:lstStyle/>
          <a:p>
            <a:r>
              <a:rPr lang="en-US" sz="3600" dirty="0" smtClean="0"/>
              <a:t>Acting is part of our everyday lives: we describe our behaviors in our professional and personal spheres as if we were performers on the stage of life.</a:t>
            </a:r>
            <a:endParaRPr lang="en-US" sz="3600" dirty="0"/>
          </a:p>
        </p:txBody>
      </p:sp>
      <p:pic>
        <p:nvPicPr>
          <p:cNvPr id="4" name="Picture 3" descr="imagesCAY0UFEK.jpg"/>
          <p:cNvPicPr>
            <a:picLocks noChangeAspect="1"/>
          </p:cNvPicPr>
          <p:nvPr/>
        </p:nvPicPr>
        <p:blipFill>
          <a:blip r:embed="rId2" cstate="print"/>
          <a:stretch>
            <a:fillRect/>
          </a:stretch>
        </p:blipFill>
        <p:spPr>
          <a:xfrm>
            <a:off x="609600" y="4038600"/>
            <a:ext cx="1704975" cy="1524000"/>
          </a:xfrm>
          <a:prstGeom prst="rect">
            <a:avLst/>
          </a:prstGeom>
        </p:spPr>
      </p:pic>
      <p:pic>
        <p:nvPicPr>
          <p:cNvPr id="5" name="Picture 4" descr="imagesCAZPE0RU.jpg"/>
          <p:cNvPicPr>
            <a:picLocks noChangeAspect="1"/>
          </p:cNvPicPr>
          <p:nvPr/>
        </p:nvPicPr>
        <p:blipFill>
          <a:blip r:embed="rId3" cstate="print"/>
          <a:stretch>
            <a:fillRect/>
          </a:stretch>
        </p:blipFill>
        <p:spPr>
          <a:xfrm>
            <a:off x="3200400" y="3810000"/>
            <a:ext cx="2343150" cy="1952625"/>
          </a:xfrm>
          <a:prstGeom prst="rect">
            <a:avLst/>
          </a:prstGeom>
        </p:spPr>
      </p:pic>
      <p:pic>
        <p:nvPicPr>
          <p:cNvPr id="6" name="Picture 5" descr="imagesCAELI4G3.jpg"/>
          <p:cNvPicPr>
            <a:picLocks noChangeAspect="1"/>
          </p:cNvPicPr>
          <p:nvPr/>
        </p:nvPicPr>
        <p:blipFill>
          <a:blip r:embed="rId4" cstate="print"/>
          <a:stretch>
            <a:fillRect/>
          </a:stretch>
        </p:blipFill>
        <p:spPr>
          <a:xfrm>
            <a:off x="5943600" y="3810000"/>
            <a:ext cx="2466975" cy="18478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3600" dirty="0" smtClean="0"/>
              <a:t>Theatre also informs rock and roll in a variety of ways </a:t>
            </a:r>
            <a:br>
              <a:rPr lang="en-US" sz="3600" dirty="0" smtClean="0"/>
            </a:br>
            <a:r>
              <a:rPr lang="en-US" sz="3400" dirty="0" smtClean="0"/>
              <a:t>. </a:t>
            </a:r>
            <a:endParaRPr lang="en-US" sz="3400" dirty="0"/>
          </a:p>
        </p:txBody>
      </p:sp>
      <p:pic>
        <p:nvPicPr>
          <p:cNvPr id="7" name="Picture 6" descr="imagesCANG7UDB.jpg"/>
          <p:cNvPicPr>
            <a:picLocks noChangeAspect="1"/>
          </p:cNvPicPr>
          <p:nvPr/>
        </p:nvPicPr>
        <p:blipFill>
          <a:blip r:embed="rId2" cstate="print"/>
          <a:stretch>
            <a:fillRect/>
          </a:stretch>
        </p:blipFill>
        <p:spPr>
          <a:xfrm>
            <a:off x="762000" y="2438400"/>
            <a:ext cx="3048000" cy="1504950"/>
          </a:xfrm>
          <a:prstGeom prst="rect">
            <a:avLst/>
          </a:prstGeom>
        </p:spPr>
      </p:pic>
      <p:pic>
        <p:nvPicPr>
          <p:cNvPr id="8" name="Picture 7" descr="untitled.bmp"/>
          <p:cNvPicPr>
            <a:picLocks noChangeAspect="1"/>
          </p:cNvPicPr>
          <p:nvPr/>
        </p:nvPicPr>
        <p:blipFill>
          <a:blip r:embed="rId3" cstate="print"/>
          <a:stretch>
            <a:fillRect/>
          </a:stretch>
        </p:blipFill>
        <p:spPr>
          <a:xfrm>
            <a:off x="838200" y="4267200"/>
            <a:ext cx="2628572" cy="1733333"/>
          </a:xfrm>
          <a:prstGeom prst="rect">
            <a:avLst/>
          </a:prstGeom>
        </p:spPr>
      </p:pic>
      <p:pic>
        <p:nvPicPr>
          <p:cNvPr id="9" name="Picture 8" descr="imagesCAW0HH1H.jpg"/>
          <p:cNvPicPr>
            <a:picLocks noChangeAspect="1"/>
          </p:cNvPicPr>
          <p:nvPr/>
        </p:nvPicPr>
        <p:blipFill>
          <a:blip r:embed="rId4" cstate="print"/>
          <a:stretch>
            <a:fillRect/>
          </a:stretch>
        </p:blipFill>
        <p:spPr>
          <a:xfrm>
            <a:off x="4419600" y="2819400"/>
            <a:ext cx="2857500" cy="1600200"/>
          </a:xfrm>
          <a:prstGeom prst="rect">
            <a:avLst/>
          </a:prstGeom>
        </p:spPr>
      </p:pic>
      <p:pic>
        <p:nvPicPr>
          <p:cNvPr id="10" name="Picture 9" descr="untitled.bmp"/>
          <p:cNvPicPr>
            <a:picLocks noChangeAspect="1"/>
          </p:cNvPicPr>
          <p:nvPr/>
        </p:nvPicPr>
        <p:blipFill>
          <a:blip r:embed="rId5" cstate="print"/>
          <a:stretch>
            <a:fillRect/>
          </a:stretch>
        </p:blipFill>
        <p:spPr>
          <a:xfrm>
            <a:off x="4876800" y="4648200"/>
            <a:ext cx="2704762" cy="168571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5541264"/>
          </a:xfrm>
        </p:spPr>
        <p:txBody>
          <a:bodyPr/>
          <a:lstStyle/>
          <a:p>
            <a:pPr lvl="0"/>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Current </a:t>
            </a:r>
            <a:r>
              <a:rPr lang="en-US" sz="4000" dirty="0" smtClean="0"/>
              <a:t>rock concerts are often highly theatrical events, using live performers, lights, sound, costumes and props that are multimedia stage presentations.  </a:t>
            </a:r>
            <a:br>
              <a:rPr lang="en-US" sz="4000" dirty="0" smtClean="0"/>
            </a:br>
            <a:r>
              <a:rPr lang="en-US" sz="4000" dirty="0" smtClean="0"/>
              <a:t> </a:t>
            </a:r>
            <a:r>
              <a:rPr lang="en-US" sz="4000" dirty="0" smtClean="0"/>
              <a:t>       We </a:t>
            </a:r>
            <a:r>
              <a:rPr lang="en-US" sz="4000" dirty="0" smtClean="0"/>
              <a:t>have come to expect theatricality as part of popular entertainment </a:t>
            </a: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962400"/>
            <a:ext cx="7772400" cy="1362456"/>
          </a:xfrm>
        </p:spPr>
        <p:txBody>
          <a:bodyPr/>
          <a:lstStyle/>
          <a:p>
            <a:r>
              <a:rPr lang="en-US" dirty="0" smtClean="0"/>
              <a:t>Why go to the theatre and why study theatre?  </a:t>
            </a:r>
            <a:r>
              <a:rPr lang="en-US" dirty="0" smtClean="0"/>
              <a:t>3 reasons:</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676400"/>
            <a:ext cx="7772400" cy="1676400"/>
          </a:xfrm>
        </p:spPr>
        <p:txBody>
          <a:bodyPr/>
          <a:lstStyle/>
          <a:p>
            <a:r>
              <a:rPr lang="en-US" sz="5000" dirty="0" smtClean="0"/>
              <a:t>1.  Historical </a:t>
            </a:r>
            <a:r>
              <a:rPr lang="en-US" sz="5000" dirty="0" smtClean="0"/>
              <a:t>- Theatre is the foundation of all drama. </a:t>
            </a:r>
            <a:r>
              <a:rPr lang="en-US" dirty="0" smtClean="0"/>
              <a:t/>
            </a:r>
            <a:br>
              <a:rPr lang="en-US" dirty="0" smtClean="0"/>
            </a:br>
            <a:endParaRPr lang="en-US" dirty="0"/>
          </a:p>
        </p:txBody>
      </p:sp>
      <p:sp>
        <p:nvSpPr>
          <p:cNvPr id="3" name="Text Placeholder 2"/>
          <p:cNvSpPr>
            <a:spLocks noGrp="1"/>
          </p:cNvSpPr>
          <p:nvPr>
            <p:ph type="body" idx="1"/>
          </p:nvPr>
        </p:nvSpPr>
        <p:spPr>
          <a:xfrm>
            <a:off x="530352" y="2819400"/>
            <a:ext cx="7772400" cy="3352800"/>
          </a:xfrm>
        </p:spPr>
        <p:txBody>
          <a:bodyPr/>
          <a:lstStyle/>
          <a:p>
            <a:r>
              <a:rPr lang="en-US" dirty="0" smtClean="0"/>
              <a:t>The ancient Greeks established the categories of tragedy and comedy 2500 years ago that are still used today. </a:t>
            </a:r>
          </a:p>
          <a:p>
            <a:endParaRPr lang="en-US" dirty="0" smtClean="0"/>
          </a:p>
          <a:p>
            <a:r>
              <a:rPr lang="en-US" dirty="0" smtClean="0"/>
              <a:t>They </a:t>
            </a:r>
            <a:r>
              <a:rPr lang="en-US" dirty="0" smtClean="0"/>
              <a:t>also developed dramatic structure, acting, and theatre architecture (at least for the Western world).   </a:t>
            </a:r>
          </a:p>
          <a:p>
            <a:endParaRPr lang="en-US" dirty="0" smtClean="0"/>
          </a:p>
          <a:p>
            <a:r>
              <a:rPr lang="en-US" dirty="0" smtClean="0"/>
              <a:t>Each </a:t>
            </a:r>
            <a:r>
              <a:rPr lang="en-US" dirty="0" smtClean="0"/>
              <a:t>time we see a performance we are participating in theatre history.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TotalTime>
  <Words>542</Words>
  <Application>Microsoft Office PowerPoint</Application>
  <PresentationFormat>On-screen Show (4:3)</PresentationFormat>
  <Paragraphs>65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   THEATRE AND FILM </vt:lpstr>
      <vt:lpstr>  Two related entertainment genres sharing common themes:</vt:lpstr>
      <vt:lpstr>      Experiences Theatre – the influences of theatre</vt:lpstr>
      <vt:lpstr>       We use the word theatre to describe activity in daily life. Theatre        vs.      Theater</vt:lpstr>
      <vt:lpstr>Acting is part of our everyday lives: we describe our behaviors in our professional and personal spheres as if we were performers on the stage of life.</vt:lpstr>
      <vt:lpstr>Theatre also informs rock and roll in a variety of ways  . </vt:lpstr>
      <vt:lpstr>    Current rock concerts are often highly theatrical events, using live performers, lights, sound, costumes and props that are multimedia stage presentations.           We have come to expect theatricality as part of popular entertainment  </vt:lpstr>
      <vt:lpstr>Why go to the theatre and why study theatre?  3 reasons: </vt:lpstr>
      <vt:lpstr>1.  Historical - Theatre is the foundation of all drama.  </vt:lpstr>
      <vt:lpstr>2. Theatre is different from all other forms of theatrical presentation because it is live.  </vt:lpstr>
      <vt:lpstr>3.  Theatre has a twofold appeal:  </vt:lpstr>
      <vt:lpstr>Elements of Theatre</vt:lpstr>
      <vt:lpstr>Structure in Drama – Essentials of Dramatic Structure -  </vt:lpstr>
      <vt:lpstr>Theatre vs. Film -  </vt:lpstr>
      <vt:lpstr>Theatre:</vt:lpstr>
      <vt:lpstr> Film:</vt:lpstr>
    </vt:vector>
  </TitlesOfParts>
  <Company>Milwaukee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THEATRE AND FILM </dc:title>
  <dc:creator>MPS</dc:creator>
  <cp:lastModifiedBy>MPS</cp:lastModifiedBy>
  <cp:revision>6</cp:revision>
  <dcterms:created xsi:type="dcterms:W3CDTF">2013-05-30T15:59:40Z</dcterms:created>
  <dcterms:modified xsi:type="dcterms:W3CDTF">2013-05-30T16:57:12Z</dcterms:modified>
</cp:coreProperties>
</file>